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65" r:id="rId4"/>
    <p:sldId id="264" r:id="rId5"/>
    <p:sldId id="260" r:id="rId6"/>
    <p:sldId id="261" r:id="rId7"/>
    <p:sldId id="262" r:id="rId8"/>
    <p:sldId id="263" r:id="rId9"/>
  </p:sldIdLst>
  <p:sldSz cx="6858000" cy="9144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Jr2WvBjL+KMUUfZsK4wFqg" hashData="IXoDKNlK7mWhFJu94HLEbMBFuW4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585BC2"/>
    <a:srgbClr val="CFF4F9"/>
    <a:srgbClr val="B7E8E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98" autoAdjust="0"/>
  </p:normalViewPr>
  <p:slideViewPr>
    <p:cSldViewPr>
      <p:cViewPr varScale="1">
        <p:scale>
          <a:sx n="72" d="100"/>
          <a:sy n="72" d="100"/>
        </p:scale>
        <p:origin x="-1530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178" y="-108"/>
      </p:cViewPr>
      <p:guideLst>
        <p:guide orient="horz" pos="3224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2" tIns="49520" rIns="99042" bIns="4952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9042" tIns="49520" rIns="99042" bIns="49520" rtlCol="0"/>
          <a:lstStyle>
            <a:lvl1pPr algn="r">
              <a:defRPr sz="1300"/>
            </a:lvl1pPr>
          </a:lstStyle>
          <a:p>
            <a:fld id="{0444D8A0-2FFB-4465-AB8F-A8EDBA6BB1D8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66763"/>
            <a:ext cx="287972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2" tIns="49520" rIns="99042" bIns="495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6"/>
          </a:xfrm>
          <a:prstGeom prst="rect">
            <a:avLst/>
          </a:prstGeom>
        </p:spPr>
        <p:txBody>
          <a:bodyPr vert="horz" lIns="99042" tIns="49520" rIns="99042" bIns="495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9042" tIns="49520" rIns="99042" bIns="4952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2" tIns="49520" rIns="99042" bIns="49520" rtlCol="0" anchor="b"/>
          <a:lstStyle>
            <a:lvl1pPr algn="r">
              <a:defRPr sz="1300"/>
            </a:lvl1pPr>
          </a:lstStyle>
          <a:p>
            <a:fld id="{E2870BA6-2D73-42D0-8AF3-1E5418E26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70BA6-2D73-42D0-8AF3-1E5418E2609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70BA6-2D73-42D0-8AF3-1E5418E2609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7961376"/>
            <a:ext cx="6858000" cy="118262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6858" y="8071104"/>
            <a:ext cx="1687068" cy="9509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769364" y="8058912"/>
            <a:ext cx="5088636" cy="95097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771650" y="5384800"/>
            <a:ext cx="4857750" cy="24384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71650" y="8066716"/>
            <a:ext cx="5029200" cy="9144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57150" y="8091599"/>
            <a:ext cx="1543050" cy="9144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564045" y="315385"/>
            <a:ext cx="4400550" cy="486833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00750" y="304800"/>
            <a:ext cx="628650" cy="5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14900" y="812801"/>
            <a:ext cx="1543050" cy="735541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812800"/>
            <a:ext cx="4171950" cy="7355419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14900" y="8331204"/>
            <a:ext cx="1657350" cy="486833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1" y="8330944"/>
            <a:ext cx="4180112" cy="48683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4572239" y="0"/>
            <a:ext cx="240030" cy="9144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4606529" y="812800"/>
            <a:ext cx="171450" cy="83312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4606529" y="0"/>
            <a:ext cx="171450" cy="7112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4336654" y="263922"/>
            <a:ext cx="711200" cy="18335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304800"/>
            <a:ext cx="6115050" cy="1320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9486" y="2133600"/>
            <a:ext cx="6115050" cy="5994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3657601"/>
            <a:ext cx="5342335" cy="2230967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032000"/>
            <a:ext cx="6858000" cy="1524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2133600"/>
            <a:ext cx="971550" cy="1320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028700" y="2133600"/>
            <a:ext cx="5829300" cy="1320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133600"/>
            <a:ext cx="5715000" cy="13208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2336800"/>
            <a:ext cx="971550" cy="935568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2119423"/>
            <a:ext cx="2914650" cy="6096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633676" y="2119423"/>
            <a:ext cx="2914650" cy="6096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364067"/>
            <a:ext cx="6115050" cy="115993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3251200"/>
            <a:ext cx="2914650" cy="4775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3600450" y="3251200"/>
            <a:ext cx="2914650" cy="4775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457200" y="2336800"/>
            <a:ext cx="2914650" cy="85344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3600450" y="2336800"/>
            <a:ext cx="2914650" cy="85344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8331200"/>
            <a:ext cx="400050" cy="5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067"/>
            <a:ext cx="6057900" cy="115993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336800"/>
            <a:ext cx="1200150" cy="5791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771650" y="2336800"/>
            <a:ext cx="4800600" cy="5892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0150" y="7315200"/>
            <a:ext cx="5486400" cy="9144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6858" y="6096000"/>
            <a:ext cx="6858000" cy="118262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6858" y="6217920"/>
            <a:ext cx="1097280" cy="9509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159002" y="6205728"/>
            <a:ext cx="5698998" cy="95097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6197600"/>
            <a:ext cx="5486400" cy="9144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085850" y="0"/>
            <a:ext cx="75438" cy="915619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4686300" y="8331201"/>
            <a:ext cx="2000250" cy="486833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6222999"/>
            <a:ext cx="1085850" cy="884771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200150" y="8330942"/>
            <a:ext cx="3429000" cy="486833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70432" y="0"/>
            <a:ext cx="5687568" cy="6091936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115050" cy="1320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9486" y="2133600"/>
            <a:ext cx="6115050" cy="60350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0" y="8331201"/>
            <a:ext cx="2000250" cy="486833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1" y="8330942"/>
            <a:ext cx="4065812" cy="486833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645920"/>
            <a:ext cx="6858000" cy="4267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706880"/>
            <a:ext cx="400050" cy="304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442912" y="1706880"/>
            <a:ext cx="6415088" cy="304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696296"/>
            <a:ext cx="400050" cy="32596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3" Type="http://schemas.openxmlformats.org/officeDocument/2006/relationships/image" Target="../media/image17.png"/><Relationship Id="rId21" Type="http://schemas.openxmlformats.org/officeDocument/2006/relationships/image" Target="../media/image35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image" Target="../media/image4.jpeg"/><Relationship Id="rId16" Type="http://schemas.openxmlformats.org/officeDocument/2006/relationships/image" Target="../media/image30.png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19" Type="http://schemas.openxmlformats.org/officeDocument/2006/relationships/image" Target="../media/image33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Relationship Id="rId22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\\Server\e\STC-Data\Sapient Logo - 110507\Sapient\SAPIENT_logo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8618" y="8077200"/>
            <a:ext cx="3454907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55000" r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52400" y="202079"/>
            <a:ext cx="6477000" cy="589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cap="all" dirty="0" smtClean="0">
                <a:ln w="9000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ABOUT US</a:t>
            </a:r>
            <a:endParaRPr kumimoji="0" lang="en-US" b="1" u="none" strike="noStrike" cap="all" normalizeH="0" baseline="0" dirty="0" smtClean="0">
              <a:ln w="9000" cmpd="sng">
                <a:solidFill>
                  <a:srgbClr val="00B0F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  <a:reflection blurRad="12700" stA="28000" endPos="45000" dist="1000" dir="5400000" sy="-100000" algn="bl" rotWithShape="0"/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SAPIENT TECHNO CONSULTANTS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is a fast growing multi disciplinary consulting engineering firm based at Surat and having offices at Surat and Ahmedabad. The company, formed by a group of technocrats, specializes in providing design, engineering and project management consultancy services in following areas of interest: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Water &amp; Waste Water Management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Water Recycle &amp; Re-use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Environmental engineering</a:t>
            </a:r>
          </a:p>
          <a:p>
            <a:pPr marR="0" lvl="0" algn="just" defTabSz="177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1313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Infrastructure - Water &amp; Sewerage </a:t>
            </a:r>
            <a:r>
              <a:rPr kumimoji="0" lang="en-US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Network, </a:t>
            </a:r>
            <a:r>
              <a:rPr lang="en-US" sz="13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Industrial Parks / SEZ, etc.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Civil Engineering – Land Survey, Geo-technical</a:t>
            </a:r>
            <a:r>
              <a:rPr kumimoji="0" lang="en-US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investigations, etc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Bio-gas based power generation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Electrical Power Distribution (LT/MV)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Electrical Sub Stations (up to 66KV)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Instrumentation, Automation and SCADA</a:t>
            </a:r>
            <a:r>
              <a:rPr kumimoji="0" lang="en-US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Solutions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Water Audit &amp; Leak Detection Services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13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Our expertise &amp; experience in design and handling various process technologies include the most basic to the advanced state-of-the-art processes as under: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22860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Sewage Treatment</a:t>
            </a:r>
          </a:p>
          <a:p>
            <a:pPr marL="22860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1300" b="1" dirty="0" smtClean="0">
              <a:latin typeface="Calibri" pitchFamily="34" charset="0"/>
              <a:cs typeface="Times New Roman" pitchFamily="18" charset="0"/>
            </a:endParaRPr>
          </a:p>
          <a:p>
            <a:pPr marL="228600" indent="31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Conventional Activated Sludge Process (CASP)</a:t>
            </a:r>
          </a:p>
          <a:p>
            <a:pPr marL="228600" indent="31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Up flow Anaerobic Sludge Blanket (UASB) Process</a:t>
            </a:r>
          </a:p>
          <a:p>
            <a:pPr marL="228600" indent="31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Sequential Batch Reactor (SBR) Process</a:t>
            </a:r>
          </a:p>
          <a:p>
            <a:pPr marL="228600" indent="31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Extended Aeration (ASP) Process</a:t>
            </a:r>
          </a:p>
          <a:p>
            <a:pPr marL="228600" indent="31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Moving Bio Batch Reactor (MBBR) Process</a:t>
            </a:r>
          </a:p>
          <a:p>
            <a:pPr marL="228600" indent="31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A</a:t>
            </a:r>
            <a:r>
              <a:rPr lang="en-US" sz="1300" baseline="-25000" dirty="0" smtClean="0">
                <a:latin typeface="Calibri" pitchFamily="34" charset="0"/>
                <a:cs typeface="Times New Roman" pitchFamily="18" charset="0"/>
              </a:rPr>
              <a:t>2</a:t>
            </a: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O Process(Nutrient Removal with Biological &amp; Tertiary Treatment)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00800"/>
            <a:ext cx="685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5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74010"/>
            <a:ext cx="2743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 startAt="2"/>
            </a:pPr>
            <a:r>
              <a:rPr lang="en-US" sz="1300" b="1" dirty="0" smtClean="0">
                <a:latin typeface="Calibri" pitchFamily="34" charset="0"/>
              </a:rPr>
              <a:t>Tertiary Treatment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 dirty="0" smtClean="0">
              <a:latin typeface="Calibri" pitchFamily="34" charset="0"/>
              <a:cs typeface="Times New Roman" pitchFamily="18" charset="0"/>
            </a:endParaRPr>
          </a:p>
          <a:p>
            <a:pPr marL="231775" lvl="0" algn="just">
              <a:buFont typeface="Wingdings" pitchFamily="2" charset="2"/>
              <a:buChar char="ü"/>
            </a:pPr>
            <a:r>
              <a:rPr lang="en-US" sz="1300" dirty="0" smtClean="0">
                <a:latin typeface="Calibri" pitchFamily="34" charset="0"/>
              </a:rPr>
              <a:t>PSF / ACF</a:t>
            </a:r>
          </a:p>
          <a:p>
            <a:pPr marL="228600" lvl="0" indent="31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300" dirty="0" smtClean="0">
                <a:latin typeface="Calibri" pitchFamily="34" charset="0"/>
              </a:rPr>
              <a:t>Membrane Filtration (UF / MBR)</a:t>
            </a:r>
          </a:p>
          <a:p>
            <a:pPr marL="228600" indent="31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300" dirty="0" smtClean="0">
                <a:latin typeface="Calibri" pitchFamily="34" charset="0"/>
              </a:rPr>
              <a:t>RO System</a:t>
            </a:r>
          </a:p>
          <a:p>
            <a:pPr marL="228600" indent="31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 dirty="0" smtClean="0">
              <a:latin typeface="Calibri" pitchFamily="34" charset="0"/>
            </a:endParaRPr>
          </a:p>
          <a:p>
            <a:pPr marL="228600" indent="-2286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 startAt="3"/>
            </a:pPr>
            <a:r>
              <a:rPr lang="en-US" sz="1300" b="1" dirty="0" smtClean="0">
                <a:latin typeface="Calibri" pitchFamily="34" charset="0"/>
                <a:ea typeface="Times New Roman"/>
              </a:rPr>
              <a:t>Water Treatment</a:t>
            </a:r>
          </a:p>
          <a:p>
            <a:pPr marL="228600" indent="-228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 b="1" dirty="0" smtClean="0">
              <a:latin typeface="Calibri" pitchFamily="34" charset="0"/>
              <a:ea typeface="Times New Roman"/>
            </a:endParaRPr>
          </a:p>
          <a:p>
            <a:pPr marL="228600" lvl="0" indent="3175" algn="just" defTabSz="39528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300" dirty="0" smtClean="0">
                <a:latin typeface="Calibri" pitchFamily="34" charset="0"/>
              </a:rPr>
              <a:t>Clariflocculator</a:t>
            </a:r>
          </a:p>
          <a:p>
            <a:pPr marL="228600" lvl="0" indent="3175" algn="just" defTabSz="39528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300" dirty="0" smtClean="0">
                <a:latin typeface="Calibri" pitchFamily="34" charset="0"/>
              </a:rPr>
              <a:t>Tube Settler / Lamella Clarifier</a:t>
            </a:r>
          </a:p>
          <a:p>
            <a:pPr marL="228600" lvl="0" indent="3175" algn="just" defTabSz="39528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300" dirty="0" smtClean="0">
                <a:latin typeface="Calibri" pitchFamily="34" charset="0"/>
              </a:rPr>
              <a:t>Reactor Clarifier</a:t>
            </a:r>
          </a:p>
          <a:p>
            <a:pPr marL="228600" lvl="0" indent="3175" algn="just" defTabSz="39528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300" dirty="0" smtClean="0">
                <a:latin typeface="Calibri" pitchFamily="34" charset="0"/>
              </a:rPr>
              <a:t>Rapid Gravity sand Filtration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0"/>
            <a:ext cx="381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2945993"/>
            <a:ext cx="640080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 short, we can provide </a:t>
            </a:r>
            <a:r>
              <a:rPr kumimoji="0" lang="en-US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comprehensive multi disciplinary consultancy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for a project right from conceptualization and technical feasibility to project planning, survey and investigation, basic design &amp; cost estimation, detailed design &amp;  engineering, contract documents, construction supervision, Inspection and quality control, project management, and commissioning of project - </a:t>
            </a:r>
            <a:r>
              <a:rPr kumimoji="0" lang="en-US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All under one roof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4075599"/>
            <a:ext cx="64770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cap="all" dirty="0" smtClean="0">
                <a:ln w="9000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Registration / Empanelment DETAILS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1300" dirty="0" smtClean="0">
              <a:latin typeface="Calibri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en-US" sz="1300" dirty="0" smtClean="0">
                <a:latin typeface="Calibri" pitchFamily="34" charset="0"/>
              </a:rPr>
              <a:t>  Surat Municipal Corporation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en-US" sz="1300" dirty="0" smtClean="0">
                <a:latin typeface="Calibri" pitchFamily="34" charset="0"/>
              </a:rPr>
              <a:t>  Vadodara Municipal Corporation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en-US" sz="1300" dirty="0" smtClean="0">
                <a:latin typeface="Calibri" pitchFamily="34" charset="0"/>
              </a:rPr>
              <a:t>  Guwahati Metropolitan Development Authority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en-US" sz="1300" dirty="0" smtClean="0">
                <a:latin typeface="Calibri" pitchFamily="34" charset="0"/>
              </a:rPr>
              <a:t>  </a:t>
            </a:r>
            <a:r>
              <a:rPr lang="en-US" sz="1300" dirty="0" err="1" smtClean="0">
                <a:latin typeface="Calibri" pitchFamily="34" charset="0"/>
              </a:rPr>
              <a:t>Odisha</a:t>
            </a:r>
            <a:r>
              <a:rPr lang="en-US" sz="1300" dirty="0" smtClean="0">
                <a:latin typeface="Calibri" pitchFamily="34" charset="0"/>
              </a:rPr>
              <a:t> Urban Infrastructure Development Authority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en-US" sz="1300" dirty="0" smtClean="0">
                <a:latin typeface="Calibri" pitchFamily="34" charset="0"/>
              </a:rPr>
              <a:t>  Ahmedabad Municipal Corporation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en-US" sz="1300" dirty="0" smtClean="0">
                <a:latin typeface="Calibri" pitchFamily="34" charset="0"/>
              </a:rPr>
              <a:t>  Gujarat Infrastructure Development Board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en-US" sz="1300" dirty="0" smtClean="0">
                <a:latin typeface="Calibri" pitchFamily="34" charset="0"/>
              </a:rPr>
              <a:t>  Gujarat Rural Housing Board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en-US" sz="1300" dirty="0" smtClean="0">
                <a:latin typeface="Calibri" pitchFamily="34" charset="0"/>
              </a:rPr>
              <a:t>  Gujarat Police Housing Board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en-US" sz="1300" dirty="0" smtClean="0">
                <a:latin typeface="Calibri" pitchFamily="34" charset="0"/>
              </a:rPr>
              <a:t>   World Bank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400800"/>
            <a:ext cx="685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55000" r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40268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cap="all" dirty="0" smtClean="0">
                <a:ln w="9000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SIGNATURE PROJECTS: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583079"/>
            <a:ext cx="6400800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lvl="0" indent="-166688" algn="just">
              <a:buClr>
                <a:srgbClr val="0070C0"/>
              </a:buClr>
              <a:buBlip>
                <a:blip r:embed="rId3"/>
              </a:buBlip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240 MLD Sewage Treatment Plant at </a:t>
            </a:r>
            <a:r>
              <a:rPr lang="en-US" sz="1300" dirty="0" err="1" smtClean="0">
                <a:latin typeface="Calibri" pitchFamily="34" charset="0"/>
                <a:cs typeface="Times New Roman" pitchFamily="18" charset="0"/>
              </a:rPr>
              <a:t>Vasna</a:t>
            </a: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 , Ahmedabad for AUDA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	Scope of Work: 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Preparation of DPR including basic design &amp; cost estimates, tender documents, bid evaluation, approval of working drawings and project management services including site supervision, third party inspection, etc.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Project Details: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Conventional Activated Sludge Process, PLC / SCADA based process control automation</a:t>
            </a:r>
          </a:p>
          <a:p>
            <a:pPr marL="166688" lvl="0" indent="-166688" algn="just">
              <a:buClr>
                <a:srgbClr val="0070C0"/>
              </a:buClr>
            </a:pPr>
            <a:endParaRPr lang="en-US" sz="1300" dirty="0" smtClean="0">
              <a:latin typeface="Calibri" pitchFamily="34" charset="0"/>
              <a:cs typeface="Times New Roman" pitchFamily="18" charset="0"/>
            </a:endParaRPr>
          </a:p>
          <a:p>
            <a:pPr marL="166688" lvl="0" indent="-166688" algn="just">
              <a:buClr>
                <a:srgbClr val="0070C0"/>
              </a:buClr>
              <a:buBlip>
                <a:blip r:embed="rId3"/>
              </a:buBlip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56 MLD Sewage Treatment Plant at </a:t>
            </a:r>
            <a:r>
              <a:rPr lang="en-US" sz="1300" dirty="0" err="1" smtClean="0">
                <a:latin typeface="Calibri" pitchFamily="34" charset="0"/>
                <a:cs typeface="Times New Roman" pitchFamily="18" charset="0"/>
              </a:rPr>
              <a:t>Bapudham</a:t>
            </a: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,  Ghaziabad for GDA.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	Scope of Work: 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Preparation of basic engineering (Process &amp; Hydraulic Design), Preparation of G.A drawings &amp; detailed Engineering for Piping, Electro-Mechanical &amp; Instrumentation works.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Project Details:</a:t>
            </a:r>
          </a:p>
          <a:p>
            <a:pPr marL="166688" indent="-166688" algn="just">
              <a:buClr>
                <a:srgbClr val="0070C0"/>
              </a:buClr>
            </a:pP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Sequential Batch Reactor  Process, PLC / SCADA based process control automation</a:t>
            </a:r>
          </a:p>
          <a:p>
            <a:pPr marL="166688" lvl="0" indent="-166688" algn="just">
              <a:buClr>
                <a:srgbClr val="0070C0"/>
              </a:buClr>
            </a:pPr>
            <a:endParaRPr lang="en-US" sz="1300" dirty="0" smtClean="0">
              <a:latin typeface="Calibri" pitchFamily="34" charset="0"/>
              <a:cs typeface="Times New Roman" pitchFamily="18" charset="0"/>
            </a:endParaRPr>
          </a:p>
          <a:p>
            <a:pPr marL="166688" lvl="0" indent="-166688" algn="just">
              <a:buClr>
                <a:srgbClr val="0070C0"/>
              </a:buClr>
              <a:buBlip>
                <a:blip r:embed="rId3"/>
              </a:buBlip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66 MLD Sewage Treatment Plant at </a:t>
            </a:r>
            <a:r>
              <a:rPr lang="en-US" sz="1300" dirty="0" err="1" smtClean="0">
                <a:latin typeface="Calibri" pitchFamily="34" charset="0"/>
                <a:cs typeface="Times New Roman" pitchFamily="18" charset="0"/>
              </a:rPr>
              <a:t>Dindoli</a:t>
            </a: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, Surat for SMC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	Scope of Work: 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Preparation of DPR including basic design &amp; cost estimates, tender documents.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Project Details: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Conventional Activated Sludge Process +  Bio Gas based Power generation </a:t>
            </a:r>
          </a:p>
          <a:p>
            <a:pPr marL="166688" lvl="0" indent="-166688" algn="just">
              <a:buClr>
                <a:srgbClr val="0070C0"/>
              </a:buClr>
            </a:pPr>
            <a:endParaRPr lang="en-US" sz="1300" dirty="0" smtClean="0">
              <a:latin typeface="Calibri" pitchFamily="34" charset="0"/>
              <a:cs typeface="Times New Roman" pitchFamily="18" charset="0"/>
            </a:endParaRPr>
          </a:p>
          <a:p>
            <a:pPr marL="166688" lvl="0" indent="-166688" algn="just">
              <a:buClr>
                <a:srgbClr val="0070C0"/>
              </a:buClr>
              <a:buBlip>
                <a:blip r:embed="rId3"/>
              </a:buBlip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43 MLD Sewage Treatment Plant at </a:t>
            </a:r>
            <a:r>
              <a:rPr lang="en-US" sz="1300" dirty="0" err="1" smtClean="0">
                <a:latin typeface="Calibri" pitchFamily="34" charset="0"/>
                <a:cs typeface="Times New Roman" pitchFamily="18" charset="0"/>
              </a:rPr>
              <a:t>Ataladra</a:t>
            </a: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 , </a:t>
            </a:r>
            <a:r>
              <a:rPr lang="en-US" sz="1300" dirty="0" err="1" smtClean="0">
                <a:latin typeface="Calibri" pitchFamily="34" charset="0"/>
                <a:cs typeface="Times New Roman" pitchFamily="18" charset="0"/>
              </a:rPr>
              <a:t>Vadodara</a:t>
            </a: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 for VMC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	Scope of Work: 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Preparation of basic engineering (Process &amp; Hydraulic Design), Preparation of G.A. drawings and detailed engineering for piping, Electro-Mechanical &amp; Instrumentation works. Scope also includes Bio-gas based power plant.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Project Details: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UASB process followed by extended aeration + Bio-gas based power generation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400800"/>
            <a:ext cx="685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55000" r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28600" y="2955191"/>
            <a:ext cx="6400800" cy="5655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lvl="0" indent="-166688" algn="just">
              <a:buClr>
                <a:srgbClr val="0070C0"/>
              </a:buClr>
              <a:buBlip>
                <a:blip r:embed="rId4"/>
              </a:buBlip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200 MLD Water Treatment Plant at </a:t>
            </a:r>
            <a:r>
              <a:rPr lang="en-US" sz="1300" dirty="0" err="1" smtClean="0">
                <a:latin typeface="Calibri" pitchFamily="34" charset="0"/>
                <a:cs typeface="Times New Roman" pitchFamily="18" charset="0"/>
              </a:rPr>
              <a:t>Raska</a:t>
            </a: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, Ahmedabad for AMC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	Scope of Work: 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	P</a:t>
            </a: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reparation of basic design, tender documents, bid evaluation for award of work, approval of detailed design and working drawings.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Project Details: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Raw water sump &amp; pump house along with Vertical Turbine type pumping machinery, Conventional water treatment process consisting of Clariflocculator + Rapid gravity sand filter.</a:t>
            </a:r>
          </a:p>
          <a:p>
            <a:pPr marL="166688" lvl="0" indent="-166688" algn="just">
              <a:buClr>
                <a:srgbClr val="0070C0"/>
              </a:buClr>
            </a:pPr>
            <a:endParaRPr lang="en-US" sz="1300" dirty="0" smtClean="0">
              <a:latin typeface="Calibri" pitchFamily="34" charset="0"/>
              <a:cs typeface="Times New Roman" pitchFamily="18" charset="0"/>
            </a:endParaRPr>
          </a:p>
          <a:p>
            <a:pPr marL="166688" lvl="0" indent="-166688" algn="just">
              <a:buClr>
                <a:srgbClr val="0070C0"/>
              </a:buClr>
              <a:buBlip>
                <a:blip r:embed="rId4"/>
              </a:buBlip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90 MLD Water Treatment Plant at </a:t>
            </a:r>
            <a:r>
              <a:rPr lang="en-US" sz="1300" dirty="0" err="1" smtClean="0">
                <a:latin typeface="Calibri" pitchFamily="34" charset="0"/>
                <a:cs typeface="Times New Roman" pitchFamily="18" charset="0"/>
              </a:rPr>
              <a:t>Kosad</a:t>
            </a: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 &amp; 32 MLD at </a:t>
            </a:r>
            <a:r>
              <a:rPr lang="en-US" sz="1300" dirty="0" err="1" smtClean="0">
                <a:latin typeface="Calibri" pitchFamily="34" charset="0"/>
                <a:cs typeface="Times New Roman" pitchFamily="18" charset="0"/>
              </a:rPr>
              <a:t>Varachha</a:t>
            </a: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 for North zone, SMC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	Scope of Work: 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preparation of DPR including basic design &amp; cost estimates, approval from Govt. of India under JnNURM, preparation of tender and approval of drawings.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Project Details: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Conventional water treatment process consisting of Clariflocculator + Rapid gravity sand filter.</a:t>
            </a:r>
          </a:p>
          <a:p>
            <a:pPr marL="166688" lvl="0" indent="-166688" algn="just">
              <a:buClr>
                <a:srgbClr val="0070C0"/>
              </a:buClr>
            </a:pPr>
            <a:endParaRPr lang="en-US" sz="1300" dirty="0" smtClean="0">
              <a:latin typeface="Calibri" pitchFamily="34" charset="0"/>
              <a:cs typeface="Times New Roman" pitchFamily="18" charset="0"/>
            </a:endParaRPr>
          </a:p>
          <a:p>
            <a:pPr marL="166688" indent="-166688" algn="just">
              <a:buClr>
                <a:srgbClr val="0070C0"/>
              </a:buClr>
              <a:buBlip>
                <a:blip r:embed="rId4"/>
              </a:buBlip>
            </a:pPr>
            <a:r>
              <a:rPr lang="en-US" sz="1300" dirty="0" smtClean="0">
                <a:latin typeface="Calibri" pitchFamily="34" charset="0"/>
              </a:rPr>
              <a:t>PFBS Lift project to meet Drinking Water Demand Based on </a:t>
            </a:r>
            <a:r>
              <a:rPr lang="en-US" sz="1300" dirty="0" err="1" smtClean="0">
                <a:latin typeface="Calibri" pitchFamily="34" charset="0"/>
              </a:rPr>
              <a:t>Indira</a:t>
            </a:r>
            <a:r>
              <a:rPr lang="en-US" sz="1300" dirty="0" smtClean="0">
                <a:latin typeface="Calibri" pitchFamily="34" charset="0"/>
              </a:rPr>
              <a:t> Gandhi Main Canal (IGMC) of PHED, Rajasthan.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Scope of Work:</a:t>
            </a:r>
          </a:p>
          <a:p>
            <a:pPr marL="166688" indent="-166688" algn="just">
              <a:buClr>
                <a:srgbClr val="0070C0"/>
              </a:buClr>
            </a:pP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300" dirty="0" smtClean="0">
                <a:latin typeface="Calibri" pitchFamily="34" charset="0"/>
              </a:rPr>
              <a:t>Preparation of basic engineering (Process and Hydraulic Design) , Preparation of G.A drawings and detailed Engineering for Piping, </a:t>
            </a: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Electro-Mechanical &amp; Instrumentation works</a:t>
            </a:r>
            <a:endParaRPr lang="en-US" sz="1300" dirty="0" smtClean="0">
              <a:latin typeface="Calibri" pitchFamily="34" charset="0"/>
            </a:endParaRP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Project details:</a:t>
            </a:r>
          </a:p>
          <a:p>
            <a:pPr marL="177800" lvl="0" algn="just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300" dirty="0" smtClean="0">
                <a:latin typeface="Calibri" pitchFamily="34" charset="0"/>
              </a:rPr>
              <a:t>  Raw Water Pump House with 6.6KV HT Vertical Turbine Pumps at HW-1, 2 &amp; 3</a:t>
            </a:r>
          </a:p>
          <a:p>
            <a:pPr marL="177800" lvl="0" algn="just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300" dirty="0" smtClean="0">
                <a:latin typeface="Calibri" pitchFamily="34" charset="0"/>
              </a:rPr>
              <a:t>  119 MLD WTP at </a:t>
            </a:r>
            <a:r>
              <a:rPr lang="en-US" sz="1300" dirty="0" err="1" smtClean="0">
                <a:latin typeface="Calibri" pitchFamily="34" charset="0"/>
              </a:rPr>
              <a:t>Biliya</a:t>
            </a:r>
            <a:r>
              <a:rPr lang="en-US" sz="1300" dirty="0" smtClean="0">
                <a:latin typeface="Calibri" pitchFamily="34" charset="0"/>
              </a:rPr>
              <a:t>,  3.1 MLD WTP at </a:t>
            </a:r>
            <a:r>
              <a:rPr lang="en-US" sz="1300" dirty="0" err="1" smtClean="0">
                <a:latin typeface="Calibri" pitchFamily="34" charset="0"/>
              </a:rPr>
              <a:t>Ajasar</a:t>
            </a:r>
            <a:r>
              <a:rPr lang="en-US" sz="1300" dirty="0" smtClean="0">
                <a:latin typeface="Calibri" pitchFamily="34" charset="0"/>
              </a:rPr>
              <a:t>, and 3.2 MLD WTP at </a:t>
            </a:r>
            <a:r>
              <a:rPr lang="en-US" sz="1300" dirty="0" err="1" smtClean="0">
                <a:latin typeface="Calibri" pitchFamily="34" charset="0"/>
              </a:rPr>
              <a:t>Nachana</a:t>
            </a:r>
            <a:endParaRPr lang="en-US" sz="1300" dirty="0" smtClean="0">
              <a:latin typeface="Calibri" pitchFamily="34" charset="0"/>
            </a:endParaRPr>
          </a:p>
          <a:p>
            <a:pPr marL="296863" lvl="0" algn="just">
              <a:buClr>
                <a:srgbClr val="0070C0"/>
              </a:buClr>
            </a:pPr>
            <a:r>
              <a:rPr lang="en-US" sz="1300" dirty="0" smtClean="0">
                <a:latin typeface="Calibri" pitchFamily="34" charset="0"/>
              </a:rPr>
              <a:t>(Conventional water treatment process: Clariflocculator + Rapid Gravity sand filter  with  PLC/SCADA based </a:t>
            </a: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process control automation)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55000" r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6400800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E:\STC Brochure\Company Brochure Photos\DSC0697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00800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" y="192643"/>
            <a:ext cx="64008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 algn="just">
              <a:buClr>
                <a:srgbClr val="0070C0"/>
              </a:buClr>
              <a:buBlip>
                <a:blip r:embed="rId6"/>
              </a:buBlip>
            </a:pPr>
            <a:r>
              <a:rPr lang="it-IT" sz="1300" dirty="0" smtClean="0">
                <a:latin typeface="Calibri" pitchFamily="34" charset="0"/>
                <a:cs typeface="Times New Roman" pitchFamily="18" charset="0"/>
              </a:rPr>
              <a:t>66.40 MLD ZLD for recycling of treated water to Member Industries for Pali </a:t>
            </a: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Water Pollution Control, Treatment &amp; Research Foundation (PWPCTRF)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Scope of Work:</a:t>
            </a:r>
          </a:p>
          <a:p>
            <a:pPr marL="166688" indent="-166688" algn="just">
              <a:buClr>
                <a:srgbClr val="0070C0"/>
              </a:buClr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	Preparation of DPR including Cost Estimation, Bid Document, Bid Evaluation, Execution design &amp; drawings approval, and supervision of work during execution incl. PMC Services.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	Treatment process: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Membrane Filtration (UF + RO), Multiple Effect Evaporator &amp; Land Fill Site Development 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	(Sludge + RO Reject Handling)</a:t>
            </a:r>
          </a:p>
          <a:p>
            <a:pPr marL="166688" lvl="0" indent="-166688" algn="just">
              <a:buClr>
                <a:srgbClr val="0070C0"/>
              </a:buClr>
            </a:pPr>
            <a:endParaRPr lang="en-US" sz="1300" dirty="0" smtClean="0">
              <a:latin typeface="Calibri" pitchFamily="34" charset="0"/>
              <a:cs typeface="Times New Roman" pitchFamily="18" charset="0"/>
            </a:endParaRPr>
          </a:p>
          <a:p>
            <a:pPr marL="166688" indent="-166688" algn="just">
              <a:buClr>
                <a:srgbClr val="0070C0"/>
              </a:buClr>
              <a:buBlip>
                <a:blip r:embed="rId6"/>
              </a:buBlip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6 MLD ZLD for recycling </a:t>
            </a:r>
            <a:r>
              <a:rPr lang="it-IT" sz="1300" dirty="0" smtClean="0">
                <a:latin typeface="Calibri" pitchFamily="34" charset="0"/>
                <a:cs typeface="Times New Roman" pitchFamily="18" charset="0"/>
              </a:rPr>
              <a:t>of treated water to Member Industries</a:t>
            </a: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 for Balotra Water Pollution Control &amp; Research Foundation Trust (BWPC&amp;RFT)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Scope of Work:</a:t>
            </a:r>
          </a:p>
          <a:p>
            <a:pPr marL="166688" indent="-166688" algn="just">
              <a:buClr>
                <a:srgbClr val="0070C0"/>
              </a:buClr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	Preparing Tender Document, Bid Evaluation and approval of execution design &amp; drawings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	Treatment process: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Membrane Filtration (UF + RO), Solar Evaporation Ponds </a:t>
            </a:r>
          </a:p>
          <a:p>
            <a:pPr marL="166688" lvl="0" indent="-166688" algn="just">
              <a:buClr>
                <a:srgbClr val="0070C0"/>
              </a:buClr>
            </a:pPr>
            <a:endParaRPr lang="en-US" sz="1300" dirty="0" smtClean="0">
              <a:latin typeface="Calibri" pitchFamily="34" charset="0"/>
              <a:cs typeface="Times New Roman" pitchFamily="18" charset="0"/>
            </a:endParaRPr>
          </a:p>
          <a:p>
            <a:pPr marL="166688" indent="-166688" algn="just">
              <a:buClr>
                <a:srgbClr val="0070C0"/>
              </a:buClr>
              <a:buBlip>
                <a:blip r:embed="rId6"/>
              </a:buBlip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10 MLD Capacity Effluent Treatment Plant for water recycling at </a:t>
            </a:r>
            <a:r>
              <a:rPr lang="en-US" sz="1300" dirty="0" err="1" smtClean="0">
                <a:latin typeface="Calibri" pitchFamily="34" charset="0"/>
                <a:cs typeface="Times New Roman" pitchFamily="18" charset="0"/>
              </a:rPr>
              <a:t>Fairdeal</a:t>
            </a: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 Textile Park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Scope of Work:</a:t>
            </a:r>
          </a:p>
          <a:p>
            <a:pPr marL="166688" indent="-166688" algn="just">
              <a:buClr>
                <a:srgbClr val="0070C0"/>
              </a:buClr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	Preparation of DPR including Cost Estimation, Tender Document, Bid Evaluation and detailed engineering including release of working drawings for execution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	Treatment process: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	SBR based CETP followed by Membrane Filtration (UF + RO) </a:t>
            </a:r>
          </a:p>
          <a:p>
            <a:pPr marL="166688" lvl="0" indent="-166688" algn="just">
              <a:buClr>
                <a:srgbClr val="0070C0"/>
              </a:buClr>
            </a:pPr>
            <a:endParaRPr lang="en-US" sz="1300" dirty="0" smtClean="0">
              <a:latin typeface="Calibri" pitchFamily="34" charset="0"/>
              <a:cs typeface="Times New Roman" pitchFamily="18" charset="0"/>
            </a:endParaRPr>
          </a:p>
          <a:p>
            <a:pPr marL="166688" lvl="0" indent="-166688" algn="just">
              <a:buClr>
                <a:srgbClr val="0070C0"/>
              </a:buClr>
              <a:buBlip>
                <a:blip r:embed="rId6"/>
              </a:buBlip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12 MLD Effluent Treatment Plant for </a:t>
            </a:r>
            <a:r>
              <a:rPr lang="en-US" sz="1300" dirty="0" err="1" smtClean="0">
                <a:latin typeface="Calibri" pitchFamily="34" charset="0"/>
                <a:cs typeface="Times New Roman" pitchFamily="18" charset="0"/>
              </a:rPr>
              <a:t>Pali</a:t>
            </a: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 Water Pollution Control, Treatment and research Foundation (PWPCTRF)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	Scope of Work: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Preparation of basic engineering (Process &amp; Hydraulic Design), G.A. drawings and detailed Engineering for Piping, Electro-Mechanical, &amp; Instrumentation works.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	Treatment process: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300" dirty="0" err="1" smtClean="0">
                <a:latin typeface="Calibri" pitchFamily="34" charset="0"/>
                <a:cs typeface="Times New Roman" pitchFamily="18" charset="0"/>
              </a:rPr>
              <a:t>Physico</a:t>
            </a: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-Chemical followed by Sequential Batch Reactor (SBR) &amp; Tertiary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55000" r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2945279"/>
            <a:ext cx="64008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lvl="0" indent="-166688" algn="just">
              <a:buClr>
                <a:srgbClr val="0070C0"/>
              </a:buClr>
              <a:buBlip>
                <a:blip r:embed="rId3"/>
              </a:buBlip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Electro-Mech. Works for Intake well (for New East &amp; South East area) and 7 nos. Water distribution stations for SMC, Surat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Scope of Work: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Preparation of basic design &amp; DPR and obtaining approval from Govt. of India under JnNURM.</a:t>
            </a:r>
          </a:p>
          <a:p>
            <a:pPr marL="166688" lvl="0" indent="-166688" algn="just">
              <a:buClr>
                <a:srgbClr val="0070C0"/>
              </a:buClr>
            </a:pPr>
            <a:endParaRPr lang="en-US" sz="1300" dirty="0" smtClean="0">
              <a:latin typeface="Calibri" pitchFamily="34" charset="0"/>
              <a:cs typeface="Times New Roman" pitchFamily="18" charset="0"/>
            </a:endParaRPr>
          </a:p>
          <a:p>
            <a:pPr marL="166688" lvl="0" indent="-166688" algn="just">
              <a:buClr>
                <a:srgbClr val="0070C0"/>
              </a:buClr>
              <a:buBlip>
                <a:blip r:embed="rId3"/>
              </a:buBlip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 Up gradation of sewerage system at Bhavnagar for M/s. Bhavnagar Municipal Corporation.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Scope of Work: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	Preparation of DPR including basic design &amp; cost estimates, tender documents &amp; bid evaluation.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Project details: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	The project components comprise of:</a:t>
            </a:r>
          </a:p>
          <a:p>
            <a:pPr marL="166688" lvl="0" indent="6350" algn="just">
              <a:buClr>
                <a:srgbClr val="0070C0"/>
              </a:buClr>
              <a:buFont typeface="Arial" pitchFamily="34" charset="0"/>
              <a:buChar char="•"/>
              <a:tabLst>
                <a:tab pos="292100" algn="l"/>
              </a:tabLst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 	Sewerage Network, app.86 km length, 200mm to 1600 mm dia. RCC pipes.</a:t>
            </a:r>
          </a:p>
          <a:p>
            <a:pPr marL="166688" lvl="0" indent="6350" algn="just">
              <a:buClr>
                <a:srgbClr val="0070C0"/>
              </a:buClr>
              <a:buFont typeface="Arial" pitchFamily="34" charset="0"/>
              <a:buChar char="•"/>
              <a:tabLst>
                <a:tab pos="292100" algn="l"/>
              </a:tabLst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  Augmentation of 4 nos. sewage pumping stations.</a:t>
            </a:r>
          </a:p>
          <a:p>
            <a:pPr marL="166688" lvl="0" indent="6350" algn="just">
              <a:buClr>
                <a:srgbClr val="0070C0"/>
              </a:buClr>
              <a:buFont typeface="Arial" pitchFamily="34" charset="0"/>
              <a:buChar char="•"/>
              <a:tabLst>
                <a:tab pos="292100" algn="l"/>
              </a:tabLst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  Rising main, 600 m to 800 mm dia. DI pipes.</a:t>
            </a:r>
          </a:p>
          <a:p>
            <a:pPr marL="166688" lvl="0" indent="6350" algn="just">
              <a:buClr>
                <a:srgbClr val="0070C0"/>
              </a:buClr>
              <a:buFont typeface="Arial" pitchFamily="34" charset="0"/>
              <a:buChar char="•"/>
              <a:tabLst>
                <a:tab pos="292100" algn="l"/>
              </a:tabLst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  30 MLD capacity UASB Reactor based sewage Treatment plant at </a:t>
            </a:r>
            <a:r>
              <a:rPr lang="en-US" sz="1300" dirty="0" err="1" smtClean="0">
                <a:latin typeface="Calibri" pitchFamily="34" charset="0"/>
                <a:cs typeface="Times New Roman" pitchFamily="18" charset="0"/>
              </a:rPr>
              <a:t>Kumbharwada</a:t>
            </a: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.</a:t>
            </a:r>
          </a:p>
          <a:p>
            <a:pPr marL="166688" lvl="0" indent="-166688" algn="just">
              <a:buClr>
                <a:srgbClr val="0070C0"/>
              </a:buClr>
            </a:pPr>
            <a:endParaRPr lang="en-US" sz="1300" dirty="0" smtClean="0">
              <a:latin typeface="Calibri" pitchFamily="34" charset="0"/>
              <a:cs typeface="Times New Roman" pitchFamily="18" charset="0"/>
            </a:endParaRPr>
          </a:p>
          <a:p>
            <a:pPr marL="166688" indent="-166688" algn="just">
              <a:buClr>
                <a:srgbClr val="0070C0"/>
              </a:buClr>
              <a:buBlip>
                <a:blip r:embed="rId3"/>
              </a:buBlip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553 MLD capacity </a:t>
            </a:r>
            <a:r>
              <a:rPr lang="en-US" sz="1300" dirty="0" smtClean="0">
                <a:latin typeface="Calibri" pitchFamily="34" charset="0"/>
              </a:rPr>
              <a:t>Water Supply Scheme from Dhanki to </a:t>
            </a:r>
            <a:r>
              <a:rPr lang="en-US" sz="1300" dirty="0" err="1" smtClean="0">
                <a:latin typeface="Calibri" pitchFamily="34" charset="0"/>
              </a:rPr>
              <a:t>Navada</a:t>
            </a:r>
            <a:r>
              <a:rPr lang="en-US" sz="1300" dirty="0" smtClean="0">
                <a:latin typeface="Calibri" pitchFamily="34" charset="0"/>
              </a:rPr>
              <a:t>, NC-26 Package of GWIL under </a:t>
            </a:r>
            <a:r>
              <a:rPr lang="en-US" sz="1300" dirty="0" err="1" smtClean="0">
                <a:latin typeface="Calibri" pitchFamily="34" charset="0"/>
              </a:rPr>
              <a:t>Sardar</a:t>
            </a:r>
            <a:r>
              <a:rPr lang="en-US" sz="1300" dirty="0" smtClean="0">
                <a:latin typeface="Calibri" pitchFamily="34" charset="0"/>
              </a:rPr>
              <a:t> </a:t>
            </a:r>
            <a:r>
              <a:rPr lang="en-US" sz="1300" dirty="0" err="1" smtClean="0">
                <a:latin typeface="Calibri" pitchFamily="34" charset="0"/>
              </a:rPr>
              <a:t>Sarovar</a:t>
            </a:r>
            <a:r>
              <a:rPr lang="en-US" sz="1300" dirty="0" smtClean="0">
                <a:latin typeface="Calibri" pitchFamily="34" charset="0"/>
              </a:rPr>
              <a:t> Canal based Drinking Water Supply Project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Scope of Work:</a:t>
            </a:r>
          </a:p>
          <a:p>
            <a:pPr marL="166688" indent="-166688" algn="just">
              <a:buClr>
                <a:srgbClr val="0070C0"/>
              </a:buClr>
            </a:pP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300" dirty="0" smtClean="0">
                <a:latin typeface="Calibri" pitchFamily="34" charset="0"/>
              </a:rPr>
              <a:t>Design &amp; Detailed Engineering for Electrical, Instrumentation &amp; Automation works for pump house.</a:t>
            </a:r>
          </a:p>
          <a:p>
            <a:pPr marL="166688" lvl="0" indent="-166688" algn="just">
              <a:buClr>
                <a:srgbClr val="0070C0"/>
              </a:buClr>
            </a:pPr>
            <a:r>
              <a:rPr lang="en-US" sz="1300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300" b="1" dirty="0" smtClean="0">
                <a:latin typeface="Calibri" pitchFamily="34" charset="0"/>
                <a:cs typeface="Times New Roman" pitchFamily="18" charset="0"/>
              </a:rPr>
              <a:t>Project details:</a:t>
            </a:r>
          </a:p>
          <a:p>
            <a:pPr marL="285750" indent="-119063" algn="just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300" dirty="0" smtClean="0">
                <a:latin typeface="Calibri" pitchFamily="34" charset="0"/>
              </a:rPr>
              <a:t>66KV Switch yard with 2 nos. 7.5MVA 66/6.9KV Power Transformers</a:t>
            </a:r>
          </a:p>
          <a:p>
            <a:pPr marL="285750" indent="-119063" algn="just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300" dirty="0" smtClean="0">
                <a:latin typeface="Calibri" pitchFamily="34" charset="0"/>
              </a:rPr>
              <a:t>6.6 kV HT Vertical Turbine type pumping machinery (6W + 2S, 1000KW motor rating)</a:t>
            </a:r>
          </a:p>
          <a:p>
            <a:pPr marL="285750" indent="-119063" algn="just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300" dirty="0" smtClean="0">
                <a:latin typeface="Calibri" pitchFamily="34" charset="0"/>
              </a:rPr>
              <a:t>Instrumentation along with PLC/SCADA based monitoring system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85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52400" y="7324398"/>
            <a:ext cx="67056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2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7030A0"/>
                </a:solidFill>
                <a:latin typeface="Calibri" pitchFamily="34" charset="0"/>
              </a:rPr>
              <a:t>SURAT OFFICE: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latin typeface="Calibri" pitchFamily="34" charset="0"/>
                <a:ea typeface="Times New Roman"/>
              </a:rPr>
              <a:t>A-7001, Ascon Plaza (Office Complex),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latin typeface="Calibri" pitchFamily="34" charset="0"/>
                <a:ea typeface="Times New Roman"/>
              </a:rPr>
              <a:t>B/h Bhulka Bhavan School,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latin typeface="Calibri" pitchFamily="34" charset="0"/>
                <a:ea typeface="Times New Roman"/>
              </a:rPr>
              <a:t>Anand Mahal Road, Adajan,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latin typeface="Calibri" pitchFamily="34" charset="0"/>
                <a:ea typeface="Times New Roman"/>
              </a:rPr>
              <a:t>Surat – 395009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latin typeface="Calibri" pitchFamily="34" charset="0"/>
                <a:ea typeface="Times New Roman"/>
              </a:rPr>
              <a:t>Tel        :  +91 - 261-273 8052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latin typeface="Calibri" pitchFamily="34" charset="0"/>
                <a:ea typeface="Times New Roman"/>
              </a:rPr>
              <a:t>Fax       :  +91 - 261-273 8053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latin typeface="Calibri" pitchFamily="34" charset="0"/>
                <a:ea typeface="Times New Roman"/>
              </a:rPr>
              <a:t>E-mail  :  </a:t>
            </a:r>
            <a:r>
              <a:rPr lang="en-US" sz="1300" dirty="0" smtClean="0">
                <a:solidFill>
                  <a:srgbClr val="FF0000"/>
                </a:solidFill>
                <a:latin typeface="Calibri" pitchFamily="34" charset="0"/>
                <a:ea typeface="Times New Roman"/>
              </a:rPr>
              <a:t>sapient_srt@sapient.net.in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13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13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7030A0"/>
                </a:solidFill>
                <a:latin typeface="Calibri" pitchFamily="34" charset="0"/>
              </a:rPr>
              <a:t>AHMEDABAD OFFICE: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latin typeface="Calibri" pitchFamily="34" charset="0"/>
                <a:ea typeface="Times New Roman"/>
              </a:rPr>
              <a:t>701, Rembrandt,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latin typeface="Calibri" pitchFamily="34" charset="0"/>
                <a:ea typeface="Times New Roman"/>
              </a:rPr>
              <a:t>Opp. Associated Petrol Pump,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latin typeface="Calibri" pitchFamily="34" charset="0"/>
                <a:ea typeface="Times New Roman"/>
              </a:rPr>
              <a:t>C.G. Road,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latin typeface="Calibri" pitchFamily="34" charset="0"/>
                <a:ea typeface="Times New Roman"/>
              </a:rPr>
              <a:t>Ahmedabad – 380 006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latin typeface="Calibri" pitchFamily="34" charset="0"/>
                <a:ea typeface="Times New Roman"/>
              </a:rPr>
              <a:t>Tel        :  +91 - 79-2642 2104/79-66052933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latin typeface="Calibri" pitchFamily="34" charset="0"/>
                <a:ea typeface="Times New Roman"/>
              </a:rPr>
              <a:t> Fax      :  +91 - 79-2642 2105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latin typeface="Calibri" pitchFamily="34" charset="0"/>
                <a:ea typeface="Times New Roman"/>
              </a:rPr>
              <a:t>E-mail  :  </a:t>
            </a:r>
            <a:r>
              <a:rPr lang="en-US" sz="1300" dirty="0" smtClean="0">
                <a:solidFill>
                  <a:srgbClr val="CC3300"/>
                </a:solidFill>
                <a:latin typeface="Calibri" pitchFamily="34" charset="0"/>
                <a:ea typeface="Times New Roman"/>
              </a:rPr>
              <a:t>sapent_ahd@sapient.net.in</a:t>
            </a:r>
            <a:endParaRPr lang="en-US" sz="1300" dirty="0" smtClean="0">
              <a:latin typeface="Calibri" pitchFamily="34" charset="0"/>
              <a:ea typeface="Times New Roman"/>
            </a:endParaRPr>
          </a:p>
        </p:txBody>
      </p:sp>
      <p:pic>
        <p:nvPicPr>
          <p:cNvPr id="29" name="Picture 5" descr="\\Server\e\STC-Data\Sapient Logo - 110507\Sapient\SAPIENT_log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8618" y="228600"/>
            <a:ext cx="3454907" cy="762000"/>
          </a:xfrm>
          <a:prstGeom prst="rect">
            <a:avLst/>
          </a:prstGeom>
          <a:noFill/>
        </p:spPr>
      </p:pic>
      <p:pic>
        <p:nvPicPr>
          <p:cNvPr id="3075" name="Picture 3" descr="C:\Documents and Settings\India-1\Desktop\Sapient\Logo\AM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914400" cy="914400"/>
          </a:xfrm>
          <a:prstGeom prst="rect">
            <a:avLst/>
          </a:prstGeom>
          <a:noFill/>
        </p:spPr>
      </p:pic>
      <p:pic>
        <p:nvPicPr>
          <p:cNvPr id="3076" name="Picture 4" descr="C:\Documents and Settings\India-1\Desktop\Sapient\Logo\AU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600200"/>
            <a:ext cx="914400" cy="914400"/>
          </a:xfrm>
          <a:prstGeom prst="rect">
            <a:avLst/>
          </a:prstGeom>
          <a:noFill/>
        </p:spPr>
      </p:pic>
      <p:pic>
        <p:nvPicPr>
          <p:cNvPr id="3077" name="Picture 5" descr="C:\Documents and Settings\India-1\Desktop\Sapient\Logo\BM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1600200"/>
            <a:ext cx="914400" cy="914400"/>
          </a:xfrm>
          <a:prstGeom prst="rect">
            <a:avLst/>
          </a:prstGeom>
          <a:noFill/>
        </p:spPr>
      </p:pic>
      <p:pic>
        <p:nvPicPr>
          <p:cNvPr id="3078" name="Picture 6" descr="C:\Documents and Settings\India-1\Desktop\Sapient\Logo\SMC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1600200"/>
            <a:ext cx="914400" cy="901700"/>
          </a:xfrm>
          <a:prstGeom prst="rect">
            <a:avLst/>
          </a:prstGeom>
          <a:noFill/>
        </p:spPr>
      </p:pic>
      <p:pic>
        <p:nvPicPr>
          <p:cNvPr id="3079" name="Picture 7" descr="C:\Documents and Settings\India-1\Desktop\Sapient\Logo\VM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1600200"/>
            <a:ext cx="914400" cy="914400"/>
          </a:xfrm>
          <a:prstGeom prst="rect">
            <a:avLst/>
          </a:prstGeom>
          <a:noFill/>
        </p:spPr>
      </p:pic>
      <p:pic>
        <p:nvPicPr>
          <p:cNvPr id="3080" name="Picture 8" descr="C:\Documents and Settings\India-1\Desktop\Sapient\Logo\jalandhar MC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2667000"/>
            <a:ext cx="914400" cy="914400"/>
          </a:xfrm>
          <a:prstGeom prst="rect">
            <a:avLst/>
          </a:prstGeom>
          <a:noFill/>
        </p:spPr>
      </p:pic>
      <p:pic>
        <p:nvPicPr>
          <p:cNvPr id="3081" name="Picture 9" descr="C:\Documents and Settings\India-1\Desktop\Sapient\Logo\CEPT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52600" y="2667000"/>
            <a:ext cx="914400" cy="914400"/>
          </a:xfrm>
          <a:prstGeom prst="rect">
            <a:avLst/>
          </a:prstGeom>
          <a:noFill/>
        </p:spPr>
      </p:pic>
      <p:pic>
        <p:nvPicPr>
          <p:cNvPr id="3082" name="Picture 10" descr="C:\Documents and Settings\India-1\Desktop\Sapient\Logo\essar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95600" y="2667000"/>
            <a:ext cx="914400" cy="914400"/>
          </a:xfrm>
          <a:prstGeom prst="rect">
            <a:avLst/>
          </a:prstGeom>
          <a:noFill/>
        </p:spPr>
      </p:pic>
      <p:pic>
        <p:nvPicPr>
          <p:cNvPr id="3083" name="Picture 11" descr="C:\Documents and Settings\India-1\Desktop\Sapient\Logo\ITDC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38601" y="2667000"/>
            <a:ext cx="914399" cy="914400"/>
          </a:xfrm>
          <a:prstGeom prst="rect">
            <a:avLst/>
          </a:prstGeom>
          <a:noFill/>
        </p:spPr>
      </p:pic>
      <p:pic>
        <p:nvPicPr>
          <p:cNvPr id="3084" name="Picture 12" descr="C:\Documents and Settings\India-1\Desktop\Sapient\Logo\SPML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81600" y="2667000"/>
            <a:ext cx="914400" cy="914400"/>
          </a:xfrm>
          <a:prstGeom prst="rect">
            <a:avLst/>
          </a:prstGeom>
          <a:noFill/>
        </p:spPr>
      </p:pic>
      <p:pic>
        <p:nvPicPr>
          <p:cNvPr id="3085" name="Picture 13" descr="C:\Documents and Settings\India-1\Desktop\Sapient\Logo\triveni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9600" y="3733800"/>
            <a:ext cx="914400" cy="914400"/>
          </a:xfrm>
          <a:prstGeom prst="rect">
            <a:avLst/>
          </a:prstGeom>
          <a:noFill/>
        </p:spPr>
      </p:pic>
      <p:pic>
        <p:nvPicPr>
          <p:cNvPr id="3086" name="Picture 14" descr="C:\Documents and Settings\India-1\Desktop\Sapient\Logo\fairdeal texttile park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52600" y="3733801"/>
            <a:ext cx="914400" cy="914400"/>
          </a:xfrm>
          <a:prstGeom prst="rect">
            <a:avLst/>
          </a:prstGeom>
          <a:noFill/>
        </p:spPr>
      </p:pic>
      <p:pic>
        <p:nvPicPr>
          <p:cNvPr id="3087" name="Picture 15" descr="C:\Documents and Settings\India-1\Desktop\Sapient\Logo\GEB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895600" y="3733800"/>
            <a:ext cx="914400" cy="914400"/>
          </a:xfrm>
          <a:prstGeom prst="rect">
            <a:avLst/>
          </a:prstGeom>
          <a:noFill/>
        </p:spPr>
      </p:pic>
      <p:pic>
        <p:nvPicPr>
          <p:cNvPr id="3088" name="Picture 16" descr="C:\Documents and Settings\India-1\Desktop\Sapient\Logo\GEPIL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038600" y="3733800"/>
            <a:ext cx="914400" cy="914400"/>
          </a:xfrm>
          <a:prstGeom prst="rect">
            <a:avLst/>
          </a:prstGeom>
          <a:noFill/>
        </p:spPr>
      </p:pic>
      <p:pic>
        <p:nvPicPr>
          <p:cNvPr id="3089" name="Picture 17" descr="C:\Documents and Settings\India-1\Desktop\Sapient\Logo\GNIDA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181600" y="4800600"/>
            <a:ext cx="914400" cy="914400"/>
          </a:xfrm>
          <a:prstGeom prst="rect">
            <a:avLst/>
          </a:prstGeom>
          <a:noFill/>
        </p:spPr>
      </p:pic>
      <p:pic>
        <p:nvPicPr>
          <p:cNvPr id="3090" name="Picture 18" descr="C:\Documents and Settings\India-1\Desktop\Sapient\Logo\GWSSB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09600" y="4800601"/>
            <a:ext cx="914400" cy="914400"/>
          </a:xfrm>
          <a:prstGeom prst="rect">
            <a:avLst/>
          </a:prstGeom>
          <a:noFill/>
        </p:spPr>
      </p:pic>
      <p:pic>
        <p:nvPicPr>
          <p:cNvPr id="3091" name="Picture 19" descr="C:\Documents and Settings\India-1\Desktop\Sapient\Logo\GUDA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752600" y="4800600"/>
            <a:ext cx="914400" cy="914401"/>
          </a:xfrm>
          <a:prstGeom prst="rect">
            <a:avLst/>
          </a:prstGeom>
          <a:noFill/>
        </p:spPr>
      </p:pic>
      <p:pic>
        <p:nvPicPr>
          <p:cNvPr id="3092" name="Picture 20" descr="C:\Documents and Settings\India-1\Desktop\Sapient\Logo\Gwalior MC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895601" y="4800601"/>
            <a:ext cx="914400" cy="914400"/>
          </a:xfrm>
          <a:prstGeom prst="rect">
            <a:avLst/>
          </a:prstGeom>
          <a:noFill/>
        </p:spPr>
      </p:pic>
      <p:pic>
        <p:nvPicPr>
          <p:cNvPr id="3093" name="Picture 21" descr="C:\Documents and Settings\India-1\Desktop\Sapient\Logo\IIT gandhinagar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038600" y="4800601"/>
            <a:ext cx="914400" cy="914400"/>
          </a:xfrm>
          <a:prstGeom prst="rect">
            <a:avLst/>
          </a:prstGeom>
          <a:noFill/>
        </p:spPr>
      </p:pic>
      <p:pic>
        <p:nvPicPr>
          <p:cNvPr id="3094" name="Picture 22" descr="C:\Documents and Settings\India-1\Desktop\Sapient\Logo\Copy of Vibhor Vaibhav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181600" y="37338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1850</TotalTime>
  <Words>470</Words>
  <Application>Microsoft Office PowerPoint</Application>
  <PresentationFormat>On-screen Show (4:3)</PresentationFormat>
  <Paragraphs>157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Median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India-1</cp:lastModifiedBy>
  <cp:revision>282</cp:revision>
  <dcterms:created xsi:type="dcterms:W3CDTF">2006-08-16T00:00:00Z</dcterms:created>
  <dcterms:modified xsi:type="dcterms:W3CDTF">2015-05-29T12:00:13Z</dcterms:modified>
</cp:coreProperties>
</file>